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MiSans" panose="020B0604020202020204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60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g"/><Relationship Id="rId7" Type="http://schemas.openxmlformats.org/officeDocument/2006/relationships/image" Target="../media/image21.pn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32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e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21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71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51.png"/><Relationship Id="rId5" Type="http://schemas.openxmlformats.org/officeDocument/2006/relationships/image" Target="../media/image74.png"/><Relationship Id="rId10" Type="http://schemas.openxmlformats.org/officeDocument/2006/relationships/image" Target="../media/image77.jpeg"/><Relationship Id="rId4" Type="http://schemas.openxmlformats.org/officeDocument/2006/relationships/image" Target="../media/image73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png"/><Relationship Id="rId9" Type="http://schemas.openxmlformats.org/officeDocument/2006/relationships/image" Target="../media/image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21.pn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53.jp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13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35.jpeg"/><Relationship Id="rId9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5394325"/>
            <a:ext cx="2556510" cy="6705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5394325"/>
            <a:ext cx="2649220" cy="6705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691" y="338060"/>
            <a:ext cx="5267401" cy="61818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5-d2r9av9e3tpg8rchuv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54" y="3820681"/>
            <a:ext cx="6474819" cy="114606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54965" y="1717040"/>
            <a:ext cx="9620885" cy="81280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b="1" dirty="0">
                <a:solidFill>
                  <a:srgbClr val="0D0D0D"/>
                </a:solidFill>
                <a:latin typeface="仓耳玄三M W05" pitchFamily="34" charset="0"/>
                <a:ea typeface="仓耳玄三M W05" pitchFamily="34" charset="-122"/>
                <a:cs typeface="仓耳玄三M W05" pitchFamily="34" charset="-120"/>
              </a:rPr>
              <a:t>AI Guarding the Frontline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00000" flipH="1">
            <a:off x="5586412" y="-245267"/>
            <a:ext cx="1419225" cy="33337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4:58:05-d2r9av9e3tpg8rchuv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337" y="705335"/>
            <a:ext cx="1847850" cy="1847850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21420000">
            <a:off x="702945" y="5610860"/>
            <a:ext cx="345440" cy="337185"/>
          </a:xfrm>
          <a:custGeom>
            <a:avLst/>
            <a:gdLst/>
            <a:ahLst/>
            <a:cxnLst/>
            <a:rect l="l" t="t" r="r" b="b"/>
            <a:pathLst>
              <a:path w="345440" h="337185">
                <a:moveTo>
                  <a:pt x="173709" y="181551"/>
                </a:moveTo>
                <a:cubicBezTo>
                  <a:pt x="287803" y="181551"/>
                  <a:pt x="328526" y="230017"/>
                  <a:pt x="345440" y="280473"/>
                </a:cubicBezTo>
                <a:cubicBezTo>
                  <a:pt x="354963" y="308910"/>
                  <a:pt x="329659" y="337185"/>
                  <a:pt x="294605" y="337185"/>
                </a:cubicBezTo>
                <a:lnTo>
                  <a:pt x="52857" y="337185"/>
                </a:lnTo>
                <a:cubicBezTo>
                  <a:pt x="17804" y="337185"/>
                  <a:pt x="-7501" y="308910"/>
                  <a:pt x="2022" y="280473"/>
                </a:cubicBezTo>
                <a:cubicBezTo>
                  <a:pt x="18891" y="230017"/>
                  <a:pt x="59614" y="181551"/>
                  <a:pt x="173709" y="181551"/>
                </a:cubicBezTo>
                <a:close/>
                <a:moveTo>
                  <a:pt x="173709" y="0"/>
                </a:moveTo>
                <a:cubicBezTo>
                  <a:pt x="224906" y="0"/>
                  <a:pt x="266399" y="37131"/>
                  <a:pt x="266354" y="82996"/>
                </a:cubicBezTo>
                <a:cubicBezTo>
                  <a:pt x="266354" y="128820"/>
                  <a:pt x="224861" y="165992"/>
                  <a:pt x="173709" y="165992"/>
                </a:cubicBezTo>
                <a:cubicBezTo>
                  <a:pt x="122556" y="165992"/>
                  <a:pt x="81063" y="128820"/>
                  <a:pt x="81063" y="82996"/>
                </a:cubicBezTo>
                <a:cubicBezTo>
                  <a:pt x="81063" y="37131"/>
                  <a:pt x="122556" y="0"/>
                  <a:pt x="17370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2" name="Text 4"/>
          <p:cNvSpPr/>
          <p:nvPr/>
        </p:nvSpPr>
        <p:spPr>
          <a:xfrm rot="21420000">
            <a:off x="702945" y="5610860"/>
            <a:ext cx="34544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 rot="21360000">
            <a:off x="3531870" y="5601970"/>
            <a:ext cx="390525" cy="337185"/>
          </a:xfrm>
          <a:custGeom>
            <a:avLst/>
            <a:gdLst/>
            <a:ahLst/>
            <a:cxnLst/>
            <a:rect l="l" t="t" r="r" b="b"/>
            <a:pathLst>
              <a:path w="390525" h="337185">
                <a:moveTo>
                  <a:pt x="142998" y="40177"/>
                </a:moveTo>
                <a:lnTo>
                  <a:pt x="248767" y="40177"/>
                </a:lnTo>
                <a:lnTo>
                  <a:pt x="248767" y="66524"/>
                </a:lnTo>
                <a:lnTo>
                  <a:pt x="142998" y="66524"/>
                </a:lnTo>
                <a:close/>
                <a:moveTo>
                  <a:pt x="46434" y="40177"/>
                </a:moveTo>
                <a:lnTo>
                  <a:pt x="103754" y="40177"/>
                </a:lnTo>
                <a:lnTo>
                  <a:pt x="103754" y="66524"/>
                </a:lnTo>
                <a:lnTo>
                  <a:pt x="46434" y="66524"/>
                </a:lnTo>
                <a:cubicBezTo>
                  <a:pt x="36366" y="66524"/>
                  <a:pt x="28228" y="74164"/>
                  <a:pt x="28228" y="83517"/>
                </a:cubicBezTo>
                <a:lnTo>
                  <a:pt x="28228" y="129930"/>
                </a:lnTo>
                <a:lnTo>
                  <a:pt x="362251" y="129930"/>
                </a:lnTo>
                <a:lnTo>
                  <a:pt x="362251" y="83517"/>
                </a:lnTo>
                <a:cubicBezTo>
                  <a:pt x="362251" y="74120"/>
                  <a:pt x="354065" y="66524"/>
                  <a:pt x="344044" y="66524"/>
                </a:cubicBezTo>
                <a:lnTo>
                  <a:pt x="288011" y="66524"/>
                </a:lnTo>
                <a:lnTo>
                  <a:pt x="288011" y="40177"/>
                </a:lnTo>
                <a:lnTo>
                  <a:pt x="344044" y="40177"/>
                </a:lnTo>
                <a:cubicBezTo>
                  <a:pt x="369684" y="40177"/>
                  <a:pt x="390478" y="59586"/>
                  <a:pt x="390525" y="83517"/>
                </a:cubicBezTo>
                <a:lnTo>
                  <a:pt x="390525" y="293846"/>
                </a:lnTo>
                <a:cubicBezTo>
                  <a:pt x="390525" y="317689"/>
                  <a:pt x="369637" y="337185"/>
                  <a:pt x="344091" y="337185"/>
                </a:cubicBezTo>
                <a:lnTo>
                  <a:pt x="46434" y="337185"/>
                </a:lnTo>
                <a:cubicBezTo>
                  <a:pt x="20888" y="337185"/>
                  <a:pt x="0" y="317689"/>
                  <a:pt x="0" y="293846"/>
                </a:cubicBezTo>
                <a:lnTo>
                  <a:pt x="0" y="156276"/>
                </a:lnTo>
                <a:lnTo>
                  <a:pt x="0" y="129930"/>
                </a:lnTo>
                <a:lnTo>
                  <a:pt x="0" y="83517"/>
                </a:lnTo>
                <a:cubicBezTo>
                  <a:pt x="0" y="59586"/>
                  <a:pt x="20794" y="40177"/>
                  <a:pt x="46434" y="40177"/>
                </a:cubicBezTo>
                <a:close/>
                <a:moveTo>
                  <a:pt x="267548" y="0"/>
                </a:moveTo>
                <a:cubicBezTo>
                  <a:pt x="275357" y="0"/>
                  <a:pt x="281661" y="5884"/>
                  <a:pt x="281661" y="13173"/>
                </a:cubicBezTo>
                <a:lnTo>
                  <a:pt x="281661" y="94143"/>
                </a:lnTo>
                <a:cubicBezTo>
                  <a:pt x="281661" y="101432"/>
                  <a:pt x="275357" y="107360"/>
                  <a:pt x="267548" y="107360"/>
                </a:cubicBezTo>
                <a:cubicBezTo>
                  <a:pt x="259738" y="107360"/>
                  <a:pt x="253434" y="101476"/>
                  <a:pt x="253434" y="94187"/>
                </a:cubicBezTo>
                <a:lnTo>
                  <a:pt x="253434" y="13173"/>
                </a:lnTo>
                <a:cubicBezTo>
                  <a:pt x="253434" y="5884"/>
                  <a:pt x="259738" y="0"/>
                  <a:pt x="267548" y="0"/>
                </a:cubicBezTo>
                <a:close/>
                <a:moveTo>
                  <a:pt x="122930" y="0"/>
                </a:moveTo>
                <a:cubicBezTo>
                  <a:pt x="130740" y="0"/>
                  <a:pt x="137043" y="5884"/>
                  <a:pt x="137043" y="13173"/>
                </a:cubicBezTo>
                <a:lnTo>
                  <a:pt x="137043" y="94143"/>
                </a:lnTo>
                <a:cubicBezTo>
                  <a:pt x="137043" y="101432"/>
                  <a:pt x="130740" y="107360"/>
                  <a:pt x="122930" y="107360"/>
                </a:cubicBezTo>
                <a:cubicBezTo>
                  <a:pt x="115120" y="107360"/>
                  <a:pt x="108816" y="101476"/>
                  <a:pt x="108816" y="94187"/>
                </a:cubicBezTo>
                <a:lnTo>
                  <a:pt x="108816" y="13173"/>
                </a:lnTo>
                <a:cubicBezTo>
                  <a:pt x="108816" y="5884"/>
                  <a:pt x="115120" y="0"/>
                  <a:pt x="12293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Text 6"/>
          <p:cNvSpPr/>
          <p:nvPr/>
        </p:nvSpPr>
        <p:spPr>
          <a:xfrm rot="21360000">
            <a:off x="3531870" y="5601970"/>
            <a:ext cx="39052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 rot="21360000">
            <a:off x="1066165" y="5552440"/>
            <a:ext cx="1828800" cy="340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 rot="21360000">
            <a:off x="3974465" y="5553710"/>
            <a:ext cx="1899920" cy="328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2025/08/01</a:t>
            </a:r>
            <a:endParaRPr lang="en-US" sz="1600" dirty="0"/>
          </a:p>
        </p:txBody>
      </p:sp>
      <p:pic>
        <p:nvPicPr>
          <p:cNvPr id="17" name="Image 6" descr="https://kimi-img.moonshot.cn/pub/slides/slides_tmpl/image/25-09-02-14:58:06-d2r9avhe3tpg8rchuvd0.jpeg"/>
          <p:cNvPicPr>
            <a:picLocks noChangeAspect="1"/>
          </p:cNvPicPr>
          <p:nvPr/>
        </p:nvPicPr>
        <p:blipFill>
          <a:blip r:embed="rId8"/>
          <a:srcRect l="36509" t="27350" r="27119" b="30226"/>
          <a:stretch/>
        </p:blipFill>
        <p:spPr>
          <a:xfrm>
            <a:off x="9166805" y="3185508"/>
            <a:ext cx="3036696" cy="3562466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2-14:58:06-d2r9avhe3tpg8rchuvc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935" y="2840355"/>
            <a:ext cx="2425065" cy="15290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1-d2r9b39e3tpg8rchv16g.jpg"/>
          <p:cNvPicPr>
            <a:picLocks noChangeAspect="1"/>
          </p:cNvPicPr>
          <p:nvPr/>
        </p:nvPicPr>
        <p:blipFill>
          <a:blip r:embed="rId3"/>
          <a:srcRect l="7414" t="5310" r="12725"/>
          <a:stretch/>
        </p:blipFill>
        <p:spPr>
          <a:xfrm>
            <a:off x="6415317" y="752"/>
            <a:ext cx="5776684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8-d2r9b2he3tpg8rchv1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08" y="0"/>
            <a:ext cx="5779008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8-d2r9b2he3tpg8rchv0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7" y="3249156"/>
            <a:ext cx="10717697" cy="148755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8-d2r9b2he3tpg8rchv0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07" y="4927890"/>
            <a:ext cx="10717697" cy="1487553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8-d2r9b2he3tpg8rchv10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07" y="1584936"/>
            <a:ext cx="10717697" cy="148755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Security Drones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18-d2r9b2he3tpg8rchv12g.png"/>
          <p:cNvPicPr>
            <a:picLocks noChangeAspect="1"/>
          </p:cNvPicPr>
          <p:nvPr/>
        </p:nvPicPr>
        <p:blipFill>
          <a:blip r:embed="rId8"/>
          <a:srcRect l="35463" t="30500" r="3671" b="30426"/>
          <a:stretch/>
        </p:blipFill>
        <p:spPr>
          <a:xfrm>
            <a:off x="806637" y="1595438"/>
            <a:ext cx="2298513" cy="1475581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8-d2r9b2he3tpg8rchv11g.png"/>
          <p:cNvPicPr>
            <a:picLocks noChangeAspect="1"/>
          </p:cNvPicPr>
          <p:nvPr/>
        </p:nvPicPr>
        <p:blipFill>
          <a:blip r:embed="rId9"/>
          <a:srcRect t="17901" b="17901"/>
          <a:stretch/>
        </p:blipFill>
        <p:spPr>
          <a:xfrm flipH="1">
            <a:off x="9194799" y="3248026"/>
            <a:ext cx="2298513" cy="1475581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19-d2r9b2pe3tpg8rchv130.png"/>
          <p:cNvPicPr>
            <a:picLocks noChangeAspect="1"/>
          </p:cNvPicPr>
          <p:nvPr/>
        </p:nvPicPr>
        <p:blipFill>
          <a:blip r:embed="rId10"/>
          <a:srcRect t="17901" b="17901"/>
          <a:stretch/>
        </p:blipFill>
        <p:spPr>
          <a:xfrm>
            <a:off x="806637" y="4900613"/>
            <a:ext cx="2298513" cy="1475581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4:58:18-d2r9b2he3tpg8rchv12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8373" y="690315"/>
            <a:ext cx="3867150" cy="636366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4:58:19-d2r9b2pe3tpg8rchv13g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" y="5418845"/>
            <a:ext cx="2298391" cy="1463167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3382645" y="1734185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Extended Coverage</a:t>
            </a:r>
            <a:endParaRPr lang="en-US" sz="1600" dirty="0"/>
          </a:p>
        </p:txBody>
      </p:sp>
      <p:sp>
        <p:nvSpPr>
          <p:cNvPr id="15" name="Text 2"/>
          <p:cNvSpPr/>
          <p:nvPr/>
        </p:nvSpPr>
        <p:spPr>
          <a:xfrm>
            <a:off x="3280703" y="1958042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drones equipped with AI can patrol large areas, providing continuous surveillance and extending security coverage.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945515" y="3387090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945541" y="3610630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drones offer real-time video feeds, enabling security teams to respond quickly to detected threats.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382645" y="5039360"/>
            <a:ext cx="56362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Manpower Costs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3280703" y="5263217"/>
            <a:ext cx="807370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patrols, AI drones reduce the need for human guards, leading to significant cost savings.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 AI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6323494" y="1316808"/>
            <a:ext cx="6971899" cy="8331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317446" y="5505074"/>
            <a:ext cx="6971899" cy="833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2-d2r9b11e3tpg8rchv0a0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 flipH="1">
            <a:off x="730713" y="4062591"/>
            <a:ext cx="10778662" cy="1981372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2-d2r9b11e3tpg8rchv0a0.png"/>
          <p:cNvPicPr>
            <a:picLocks noChangeAspect="1"/>
          </p:cNvPicPr>
          <p:nvPr/>
        </p:nvPicPr>
        <p:blipFill>
          <a:blip r:embed="rId4"/>
          <a:srcRect t="4" b="4"/>
          <a:stretch/>
        </p:blipFill>
        <p:spPr>
          <a:xfrm>
            <a:off x="795569" y="1916855"/>
            <a:ext cx="10778662" cy="1981372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3-d2r9b19e3tpg8rchv0bg.png"/>
          <p:cNvPicPr>
            <a:picLocks noChangeAspect="1"/>
          </p:cNvPicPr>
          <p:nvPr/>
        </p:nvPicPr>
        <p:blipFill>
          <a:blip r:embed="rId5"/>
          <a:srcRect t="19620" b="19620"/>
          <a:stretch/>
        </p:blipFill>
        <p:spPr>
          <a:xfrm>
            <a:off x="831433" y="1967109"/>
            <a:ext cx="3120319" cy="189589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10373454" y="2067309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1"/>
          <p:cNvSpPr/>
          <p:nvPr/>
        </p:nvSpPr>
        <p:spPr>
          <a:xfrm>
            <a:off x="10373454" y="2067309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8514945" y="52002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3"/>
          <p:cNvSpPr/>
          <p:nvPr/>
        </p:nvSpPr>
        <p:spPr>
          <a:xfrm>
            <a:off x="8514945" y="52002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5" descr="https://kimi-img.moonshot.cn/pub/slides/slides_tmpl/image/25-09-02-14:58:13-d2r9b19e3tpg8rchv0b0.png"/>
          <p:cNvPicPr>
            <a:picLocks noChangeAspect="1"/>
          </p:cNvPicPr>
          <p:nvPr/>
        </p:nvPicPr>
        <p:blipFill>
          <a:blip r:embed="rId6"/>
          <a:srcRect t="19127" b="19127"/>
          <a:stretch/>
        </p:blipFill>
        <p:spPr>
          <a:xfrm>
            <a:off x="8349398" y="4091647"/>
            <a:ext cx="3120319" cy="1926675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>
            <a:off x="7219844" y="4195832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5"/>
          <p:cNvSpPr/>
          <p:nvPr/>
        </p:nvSpPr>
        <p:spPr>
          <a:xfrm>
            <a:off x="7219844" y="4195832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4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Intrusion Detection</a:t>
            </a:r>
            <a:endParaRPr lang="en-US" sz="1600" dirty="0"/>
          </a:p>
        </p:txBody>
      </p:sp>
      <p:pic>
        <p:nvPicPr>
          <p:cNvPr id="16" name="Image 7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8"/>
          <a:srcRect t="21" b="21"/>
          <a:stretch/>
        </p:blipFill>
        <p:spPr>
          <a:xfrm>
            <a:off x="8422005" y="1083945"/>
            <a:ext cx="1480820" cy="148082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280000">
            <a:off x="8658225" y="1670685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4393601" y="2257557"/>
            <a:ext cx="479014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Detection Rates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4341503" y="2578536"/>
            <a:ext cx="667832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network monitoring solutions like Darktrace detect anomalies and intrusions with higher accuracy, improving overall cybersecurity.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1304811" y="4398233"/>
            <a:ext cx="479014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Protection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1228611" y="4709898"/>
            <a:ext cx="667832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provide real-time protection by quickly identifying and responding to potential threats, minimizing damage.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529"/>
            <a:ext cx="12192000" cy="82905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5-d2r9b49e3tpg8rchv1k0.jpg"/>
          <p:cNvPicPr>
            <a:picLocks noChangeAspect="1"/>
          </p:cNvPicPr>
          <p:nvPr/>
        </p:nvPicPr>
        <p:blipFill>
          <a:blip r:embed="rId4"/>
          <a:srcRect t="42975" b="42975"/>
          <a:stretch/>
        </p:blipFill>
        <p:spPr>
          <a:xfrm>
            <a:off x="0" y="5145687"/>
            <a:ext cx="12192000" cy="171302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1-d2r9b39e3tpg8rchv17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9539"/>
            <a:ext cx="12192000" cy="17129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1-d2r9b39e3tpg8rchv18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00" y="1871330"/>
            <a:ext cx="3785944" cy="4304149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21-d2r9b39e3tpg8rchv18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671" y="1871330"/>
            <a:ext cx="3785944" cy="430414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90" y="789305"/>
            <a:ext cx="104914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Analytics Inside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21-d2r9b39e3tpg8rchv18g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427" y="1871330"/>
            <a:ext cx="3785944" cy="4304149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96416" y="2406747"/>
            <a:ext cx="2778897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Behavior Monitoring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15973" y="31539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Splunk track user behavior to detect anomalies, flagging suspicious activities that might indicate insider threats.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816416" y="2406747"/>
            <a:ext cx="2778897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Threat Detection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735973" y="31539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analytics enable proactive threat detection, allowing security teams to address potential issues before they escalate.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8413988" y="2406747"/>
            <a:ext cx="2778897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Minimized Risk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8333545" y="3153932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identifying and addressing threats early, AI reduces the risk of data breaches and other security incidents.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1-d2r9b0pe3tpg8rchv0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487082"/>
            <a:ext cx="4474852" cy="440169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1-d2r9b0pe3tpg8rchv030.png"/>
          <p:cNvPicPr>
            <a:picLocks noChangeAspect="1"/>
          </p:cNvPicPr>
          <p:nvPr/>
        </p:nvPicPr>
        <p:blipFill>
          <a:blip r:embed="rId4"/>
          <a:srcRect t="6963" b="6963"/>
          <a:stretch/>
        </p:blipFill>
        <p:spPr>
          <a:xfrm>
            <a:off x="0" y="3443216"/>
            <a:ext cx="3984165" cy="342929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07-d2r9avpe3tpg8rchuvn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6399986" y="2010585"/>
            <a:ext cx="5135416" cy="71298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06-d2r9avhe3tpg8rchuvf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840000">
            <a:off x="10357533" y="4925943"/>
            <a:ext cx="569357" cy="22707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121" y="589360"/>
            <a:ext cx="1783076" cy="1783076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Incident Response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5720080" y="3482340"/>
            <a:ext cx="56324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Response Times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5618480" y="3862705"/>
            <a:ext cx="5534660" cy="1805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systems like Cortex XSOAR automate incident response, significantly reducing mean-time-to-contain and improving overall 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Ops &amp; Reports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8-d2r9b2he3tpg8rchv110.jpg"/>
          <p:cNvPicPr>
            <a:picLocks noChangeAspect="1"/>
          </p:cNvPicPr>
          <p:nvPr/>
        </p:nvPicPr>
        <p:blipFill>
          <a:blip r:embed="rId3"/>
          <a:srcRect t="42975" b="42975"/>
          <a:stretch/>
        </p:blipFill>
        <p:spPr>
          <a:xfrm>
            <a:off x="0" y="5145687"/>
            <a:ext cx="12192000" cy="1713021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2-d2r9b3he3tpg8rchv1a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5114"/>
            <a:ext cx="12192000" cy="17129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2-d2r9b3he3tpg8rchv1b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308" y="1715570"/>
            <a:ext cx="2591025" cy="4554107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2-d2r9b3he3tpg8rchv1c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572" y="1704684"/>
            <a:ext cx="2591025" cy="4554107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22-d2r9b3he3tpg8rchv1b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836" y="1715570"/>
            <a:ext cx="2591025" cy="4554107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22-d2r9b3he3tpg8rchv1c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00" y="1704684"/>
            <a:ext cx="2591025" cy="4554107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Guard Scheduling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5-d2r9b1pe3tpg8rchv0o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0">
            <a:off x="7804011" y="269135"/>
            <a:ext cx="1978760" cy="972611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9"/>
          <a:srcRect t="21" b="21"/>
          <a:stretch/>
        </p:blipFill>
        <p:spPr>
          <a:xfrm>
            <a:off x="10028555" y="562610"/>
            <a:ext cx="1480820" cy="148082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280000">
            <a:off x="10264775" y="1149350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05900" y="215985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Scheduling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926125" y="273553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QGenda optimize guard schedules based on real-time threat data, ensuring optimal coverage and resource allocation.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3711192" y="215985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Overtime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3631417" y="273553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accurately forecasting workload, AI reduces the need for overtime, leading to cost savings and improved staff morale.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6416484" y="2159851"/>
            <a:ext cx="2073657" cy="911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Workforce Management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6336709" y="273553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scheduling ensures that the right personnel are on duty at the right time, improving overall operational efficiency.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9121777" y="2159851"/>
            <a:ext cx="2073657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Staff Utilization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9042002" y="2735530"/>
            <a:ext cx="22788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security managers make informed decisions about staff allocation, ensuring that skills are utilized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4-d2r9b1he3tpg8rchv0j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79508"/>
            <a:ext cx="12192002" cy="3499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Logging &amp; Notifications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4:58:14-d2r9b1he3tpg8rchv0k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58" y="1939379"/>
            <a:ext cx="3365284" cy="4298053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4:58:14-d2r9b1he3tpg8rchv0k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51" y="1939379"/>
            <a:ext cx="3365284" cy="4298053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8945921" y="522849"/>
            <a:ext cx="950018" cy="950018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10119629" y="522849"/>
            <a:ext cx="950018" cy="950018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7772214" y="522848"/>
            <a:ext cx="950018" cy="950018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41" y="5858781"/>
            <a:ext cx="8071452" cy="458517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15-d2r9b1pe3tpg8rchv0m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465" y="1902800"/>
            <a:ext cx="3511600" cy="4334632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96645" y="2470150"/>
            <a:ext cx="277876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Incident Logging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15973" y="3217432"/>
            <a:ext cx="285934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Silvertrac automatically log incidents, reducing manual effort and improving data accuracy.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761230" y="2470150"/>
            <a:ext cx="277876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Alerts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4680715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notification systems like Opsgenie provide real-time alerts, ensuring that security teams respond quickly to incidents.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4472"/>
            <a:ext cx="12192000" cy="829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Small Then Scale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4:58:23-d2r9b3pe3tpg8rchv1gg.jpg"/>
          <p:cNvPicPr>
            <a:picLocks noChangeAspect="1"/>
          </p:cNvPicPr>
          <p:nvPr/>
        </p:nvPicPr>
        <p:blipFill>
          <a:blip r:embed="rId5"/>
          <a:srcRect t="36370" b="45428"/>
          <a:stretch/>
        </p:blipFill>
        <p:spPr>
          <a:xfrm>
            <a:off x="803276" y="1571230"/>
            <a:ext cx="10693400" cy="1946369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6"/>
          <a:srcRect t="21" b="21"/>
          <a:stretch/>
        </p:blipFill>
        <p:spPr>
          <a:xfrm>
            <a:off x="8775065" y="839470"/>
            <a:ext cx="1480820" cy="148082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280000">
            <a:off x="9011285" y="1426210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76381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Projects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900224" y="4137082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single high-impact AI use case to measure its effectiveness and gather data for wider adoption.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596974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Incremental Rollout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520817" y="4137082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Gradually expand AI implementation to other areas once initial success and ROI are proven.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177612" y="3829305"/>
            <a:ext cx="3562537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101455" y="4137082"/>
            <a:ext cx="336088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review and refine AI applications to ensure they meet evolving security needs.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8-d2r9b01e3tpg8rchuvr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4172952"/>
            <a:ext cx="10675959" cy="1621677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08-d2r9b01e3tpg8rchuvs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289164"/>
            <a:ext cx="10675959" cy="1621677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08-d2r9b01e3tpg8rchuvs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0-d2r9b0he3tpg8rchv0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20"/>
            <a:ext cx="12192000" cy="17121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40000" flipH="1" flipV="1">
            <a:off x="8108327" y="3809732"/>
            <a:ext cx="1154686" cy="4631576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06-d2r9avhe3tpg8rchuvd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20000">
            <a:off x="228599" y="972103"/>
            <a:ext cx="3400317" cy="472086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480000">
            <a:off x="101969" y="3290013"/>
            <a:ext cx="1276520" cy="127652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4:58:05-d2r9av9e3tpg8rchuva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4929" y="120822"/>
            <a:ext cx="1485375" cy="148537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68350" y="334010"/>
            <a:ext cx="39141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493594" y="247713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493594" y="247713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493520" y="2978150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Overview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38566" y="247713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38566" y="247713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938395" y="2978150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AI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443116" y="247713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443116" y="247713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420100" y="2978150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 AI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493594" y="441634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493594" y="441634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493520" y="4916805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Ops &amp; Reports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38566" y="441634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38566" y="441634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938395" y="4916805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443116" y="441634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443116" y="441634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420100" y="4916805"/>
            <a:ext cx="325056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2-d2r9b11e3tpg8rchv0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228" y="3450590"/>
            <a:ext cx="1774090" cy="23166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2-14:58:12-d2r9b11e3tpg8rchv080.png"/>
          <p:cNvPicPr>
            <a:picLocks noChangeAspect="1"/>
          </p:cNvPicPr>
          <p:nvPr/>
        </p:nvPicPr>
        <p:blipFill>
          <a:blip r:embed="rId4"/>
          <a:srcRect l="10185" t="13690" r="23875"/>
          <a:stretch/>
        </p:blipFill>
        <p:spPr>
          <a:xfrm>
            <a:off x="9595395" y="3330575"/>
            <a:ext cx="1767840" cy="2313940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2-14:58:13-d2r9b19e3tpg8rchv0c0.png"/>
          <p:cNvPicPr>
            <a:picLocks noChangeAspect="1"/>
          </p:cNvPicPr>
          <p:nvPr/>
        </p:nvPicPr>
        <p:blipFill>
          <a:blip r:embed="rId5"/>
          <a:srcRect l="4481" t="22972" r="14158" b="1"/>
          <a:stretch/>
        </p:blipFill>
        <p:spPr>
          <a:xfrm>
            <a:off x="809402" y="1588447"/>
            <a:ext cx="4458831" cy="458250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9-02-14:58:06-d2r9avhe3tpg8rchuvf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40000">
            <a:off x="10119498" y="112533"/>
            <a:ext cx="569357" cy="227073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09-02-14:58:12-d2r9b11e3tpg8rchv07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80000">
            <a:off x="9366250" y="3169920"/>
            <a:ext cx="831850" cy="386080"/>
          </a:xfrm>
          <a:prstGeom prst="rect">
            <a:avLst/>
          </a:prstGeom>
        </p:spPr>
      </p:pic>
      <p:pic>
        <p:nvPicPr>
          <p:cNvPr id="15" name="Image 5" descr="https://kimi-img.moonshot.cn/pub/slides/slides_tmpl/image/25-09-02-14:58:12-d2r9b11e3tpg8rchv08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513130" y="5384077"/>
            <a:ext cx="4458831" cy="567866"/>
          </a:xfrm>
          <a:prstGeom prst="rect">
            <a:avLst/>
          </a:prstGeom>
        </p:spPr>
      </p:pic>
      <p:pic>
        <p:nvPicPr>
          <p:cNvPr id="16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42290" y="867410"/>
            <a:ext cx="88785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Staff on AI Outputs</a:t>
            </a:r>
            <a:endParaRPr lang="en-US" sz="1600" dirty="0"/>
          </a:p>
        </p:txBody>
      </p:sp>
      <p:pic>
        <p:nvPicPr>
          <p:cNvPr id="18" name="Image 7" descr="https://kimi-img.moonshot.cn/pub/slides/slides_tmpl/image/25-09-02-14:58:12-d2r9b11e3tpg8rchv09g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pic>
        <p:nvPicPr>
          <p:cNvPr id="19" name="Image 8" descr="https://kimi-img.moonshot.cn/pub/slides/slides_tmpl/image/25-09-02-14:58:07-d2r9avpe3tpg8rchuvlg.png"/>
          <p:cNvPicPr>
            <a:picLocks noChangeAspect="1"/>
          </p:cNvPicPr>
          <p:nvPr/>
        </p:nvPicPr>
        <p:blipFill>
          <a:blip r:embed="rId11"/>
          <a:srcRect t="21" b="21"/>
          <a:stretch/>
        </p:blipFill>
        <p:spPr>
          <a:xfrm>
            <a:off x="189230" y="5084445"/>
            <a:ext cx="1480820" cy="148082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 rot="2280000">
            <a:off x="425450" y="5671185"/>
            <a:ext cx="1021080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Details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5417185" y="3330575"/>
            <a:ext cx="40043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Training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5330825" y="3637915"/>
            <a:ext cx="400431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comprehensive training to security staff on how to interpret and act on AI-generated alerts and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5-d2r9b1pe3tpg8rchv0m0.png"/>
          <p:cNvPicPr>
            <a:picLocks noChangeAspect="1"/>
          </p:cNvPicPr>
          <p:nvPr/>
        </p:nvPicPr>
        <p:blipFill>
          <a:blip r:embed="rId3"/>
          <a:srcRect l="34972" t="6588" r="9639" b="31922"/>
          <a:stretch/>
        </p:blipFill>
        <p:spPr>
          <a:xfrm>
            <a:off x="823465" y="1990028"/>
            <a:ext cx="4750022" cy="4356378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3-d2r9b19e3tpg8rchv0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-32181" y="1475294"/>
            <a:ext cx="12522697" cy="256417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3-d2r9b19e3tpg8rchv0e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57" y="4264795"/>
            <a:ext cx="5425910" cy="213378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3-d2r9b19e3tpg8rchv0e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57" y="1996332"/>
            <a:ext cx="5425910" cy="213378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">
            <a:off x="5210175" y="3562350"/>
            <a:ext cx="1088390" cy="108839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2290" y="867410"/>
            <a:ext cx="1068959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Guard Privacy &amp; Compliance</a:t>
            </a:r>
            <a:endParaRPr lang="en-US" sz="1600" dirty="0"/>
          </a:p>
        </p:txBody>
      </p:sp>
      <p:pic>
        <p:nvPicPr>
          <p:cNvPr id="9" name="Image 6" descr="https://kimi-img.moonshot.cn/pub/slides/slides_tmpl/image/25-09-02-14:58:13-d2r9b19e3tpg8rchv0f0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420" y="1990090"/>
            <a:ext cx="614045" cy="4359275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10547626" y="2092106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10547626" y="2092106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6405511" y="2270831"/>
            <a:ext cx="433116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Privacy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228150" y="2614225"/>
            <a:ext cx="5084324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AI systems comply with data protection regulations, especially when handling sensitive information.</a:t>
            </a:r>
            <a:endParaRPr lang="en-US" sz="1600" dirty="0"/>
          </a:p>
        </p:txBody>
      </p:sp>
      <p:sp>
        <p:nvSpPr>
          <p:cNvPr id="14" name="Shape 5"/>
          <p:cNvSpPr/>
          <p:nvPr/>
        </p:nvSpPr>
        <p:spPr>
          <a:xfrm>
            <a:off x="10547626" y="433524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6"/>
          <p:cNvSpPr/>
          <p:nvPr/>
        </p:nvSpPr>
        <p:spPr>
          <a:xfrm>
            <a:off x="10547626" y="433524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405511" y="4513969"/>
            <a:ext cx="433116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Regulatory Compliance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228150" y="4857363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compliance with industry standards and regulations to avoid legal issues and ensure ethical use of AI.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4-d2r9b41e3tpg8rchv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1546225"/>
            <a:ext cx="11177270" cy="11271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9-d2r9b2pe3tpg8rchv16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331"/>
            <a:ext cx="12192000" cy="8290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Quick-Win Pilot Roadmap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4:58:24-d2r9b41e3tpg8rchv1i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44640"/>
            <a:ext cx="12192000" cy="2133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24-d2r9b41e3tpg8rchv1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1665605"/>
            <a:ext cx="140335" cy="39624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24-d2r9b41e3tpg8rchv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2790825"/>
            <a:ext cx="11177270" cy="11271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24-d2r9b41e3tpg8rchv1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2910205"/>
            <a:ext cx="140335" cy="3962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24-d2r9b41e3tpg8rchv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4028440"/>
            <a:ext cx="11177270" cy="11271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24-d2r9b41e3tpg8rchv1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4147820"/>
            <a:ext cx="140335" cy="396240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4:58:24-d2r9b41e3tpg8rchv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5309235"/>
            <a:ext cx="11177270" cy="112712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4:58:24-d2r9b41e3tpg8rchv1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5" y="5428615"/>
            <a:ext cx="140335" cy="39624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1170940" y="1614170"/>
            <a:ext cx="98393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Pain Points</a:t>
            </a:r>
            <a:endParaRPr lang="en-US" sz="1600" dirty="0"/>
          </a:p>
        </p:txBody>
      </p:sp>
      <p:sp>
        <p:nvSpPr>
          <p:cNvPr id="15" name="Text 2"/>
          <p:cNvSpPr/>
          <p:nvPr/>
        </p:nvSpPr>
        <p:spPr>
          <a:xfrm>
            <a:off x="1094495" y="1827964"/>
            <a:ext cx="1006563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a high-volume security task that could benefit from AI automation.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1170940" y="2858770"/>
            <a:ext cx="98393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AI Solutions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1094495" y="3072564"/>
            <a:ext cx="1006563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 AI tools like BriefCam or Darktrace into existing security infrastructure.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1170940" y="4096385"/>
            <a:ext cx="98393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Measurable KPIs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1094495" y="4310179"/>
            <a:ext cx="1006563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clear metrics to measure the impact of AI on security operations.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1170940" y="5377180"/>
            <a:ext cx="98393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 and Scale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1094495" y="5590974"/>
            <a:ext cx="1006563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results after a trial period and use data to justify wider AI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3-d2r9b19e3tpg8rchv0f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6887" y="4054431"/>
            <a:ext cx="10418967" cy="210939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4-d2r9b1he3tpg8rchv0g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87" y="1831236"/>
            <a:ext cx="10418967" cy="210939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4-d2r9b1he3tpg8rchv0hg.png"/>
          <p:cNvPicPr>
            <a:picLocks noChangeAspect="1"/>
          </p:cNvPicPr>
          <p:nvPr/>
        </p:nvPicPr>
        <p:blipFill>
          <a:blip r:embed="rId5"/>
          <a:srcRect t="19512" b="19512"/>
          <a:stretch/>
        </p:blipFill>
        <p:spPr>
          <a:xfrm>
            <a:off x="822325" y="1951326"/>
            <a:ext cx="3124200" cy="18814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4-d2r9b1he3tpg8rchv0i0.png"/>
          <p:cNvPicPr>
            <a:picLocks noChangeAspect="1"/>
          </p:cNvPicPr>
          <p:nvPr/>
        </p:nvPicPr>
        <p:blipFill>
          <a:blip r:embed="rId6"/>
          <a:srcRect t="19512" b="19512"/>
          <a:stretch/>
        </p:blipFill>
        <p:spPr>
          <a:xfrm>
            <a:off x="1204687" y="4156929"/>
            <a:ext cx="3124200" cy="18755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07-d2r9avpe3tpg8rchuvo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0000" flipH="1">
            <a:off x="9834774" y="337422"/>
            <a:ext cx="1563711" cy="13991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58" y="6258322"/>
            <a:ext cx="10759284" cy="347323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Future-Proof Your Security</a:t>
            </a:r>
            <a:endParaRPr lang="en-US" sz="1600" dirty="0"/>
          </a:p>
        </p:txBody>
      </p:sp>
      <p:sp>
        <p:nvSpPr>
          <p:cNvPr id="10" name="Text 1"/>
          <p:cNvSpPr/>
          <p:nvPr/>
        </p:nvSpPr>
        <p:spPr>
          <a:xfrm>
            <a:off x="4160520" y="2304415"/>
            <a:ext cx="67373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 Security Operations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041701" y="2611918"/>
            <a:ext cx="7178233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AI modules across physical and cyber security to create a proactive, predictive security posture.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68825" y="4504055"/>
            <a:ext cx="632968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Governance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449463" y="4811626"/>
            <a:ext cx="6861087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continuous governance to ensure AI systems remain aligned with security goals and ethical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1538"/>
            <a:ext cx="12192000" cy="82905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5-d2r9b49e3tpg8rchv1k0.jpg"/>
          <p:cNvPicPr>
            <a:picLocks noChangeAspect="1"/>
          </p:cNvPicPr>
          <p:nvPr/>
        </p:nvPicPr>
        <p:blipFill>
          <a:blip r:embed="rId4"/>
          <a:srcRect t="42975" b="42975"/>
          <a:stretch/>
        </p:blipFill>
        <p:spPr>
          <a:xfrm>
            <a:off x="0" y="0"/>
            <a:ext cx="12192000" cy="171302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5-d2r9b49e3tpg8rchv1m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"/>
            <a:ext cx="12192000" cy="17129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6-d2r9b4he3tpg8rchv1rg.png"/>
          <p:cNvPicPr>
            <a:picLocks noChangeAspect="1"/>
          </p:cNvPicPr>
          <p:nvPr/>
        </p:nvPicPr>
        <p:blipFill>
          <a:blip r:embed="rId6"/>
          <a:srcRect l="7425" t="8315" r="15740"/>
          <a:stretch/>
        </p:blipFill>
        <p:spPr>
          <a:xfrm>
            <a:off x="756104" y="905044"/>
            <a:ext cx="4392845" cy="52417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135302" y="2537606"/>
            <a:ext cx="4986139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0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05-d2r9av9e3tpg8rchuv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0" y="492415"/>
            <a:ext cx="1457326" cy="145732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016" y="4147867"/>
            <a:ext cx="6403486" cy="615543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6490" y="5040630"/>
            <a:ext cx="2556510" cy="67056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05-d2r9av9e3tpg8rchuv9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5040630"/>
            <a:ext cx="2649220" cy="67056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 rot="21420000">
            <a:off x="6049010" y="5257165"/>
            <a:ext cx="345440" cy="337185"/>
          </a:xfrm>
          <a:custGeom>
            <a:avLst/>
            <a:gdLst/>
            <a:ahLst/>
            <a:cxnLst/>
            <a:rect l="l" t="t" r="r" b="b"/>
            <a:pathLst>
              <a:path w="345440" h="337185">
                <a:moveTo>
                  <a:pt x="173709" y="181551"/>
                </a:moveTo>
                <a:cubicBezTo>
                  <a:pt x="287803" y="181551"/>
                  <a:pt x="328526" y="230017"/>
                  <a:pt x="345440" y="280473"/>
                </a:cubicBezTo>
                <a:cubicBezTo>
                  <a:pt x="354963" y="308910"/>
                  <a:pt x="329659" y="337185"/>
                  <a:pt x="294605" y="337185"/>
                </a:cubicBezTo>
                <a:lnTo>
                  <a:pt x="52857" y="337185"/>
                </a:lnTo>
                <a:cubicBezTo>
                  <a:pt x="17804" y="337185"/>
                  <a:pt x="-7501" y="308910"/>
                  <a:pt x="2022" y="280473"/>
                </a:cubicBezTo>
                <a:cubicBezTo>
                  <a:pt x="18891" y="230017"/>
                  <a:pt x="59614" y="181551"/>
                  <a:pt x="173709" y="181551"/>
                </a:cubicBezTo>
                <a:close/>
                <a:moveTo>
                  <a:pt x="173709" y="0"/>
                </a:moveTo>
                <a:cubicBezTo>
                  <a:pt x="224906" y="0"/>
                  <a:pt x="266399" y="37131"/>
                  <a:pt x="266354" y="82996"/>
                </a:cubicBezTo>
                <a:cubicBezTo>
                  <a:pt x="266354" y="128820"/>
                  <a:pt x="224861" y="165992"/>
                  <a:pt x="173709" y="165992"/>
                </a:cubicBezTo>
                <a:cubicBezTo>
                  <a:pt x="122556" y="165992"/>
                  <a:pt x="81063" y="128820"/>
                  <a:pt x="81063" y="82996"/>
                </a:cubicBezTo>
                <a:cubicBezTo>
                  <a:pt x="81063" y="37131"/>
                  <a:pt x="122556" y="0"/>
                  <a:pt x="17370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2" name="Text 2"/>
          <p:cNvSpPr/>
          <p:nvPr/>
        </p:nvSpPr>
        <p:spPr>
          <a:xfrm rot="21420000">
            <a:off x="6049010" y="5257165"/>
            <a:ext cx="34544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3"/>
          <p:cNvSpPr/>
          <p:nvPr/>
        </p:nvSpPr>
        <p:spPr>
          <a:xfrm rot="21360000">
            <a:off x="8877935" y="5248275"/>
            <a:ext cx="390525" cy="337185"/>
          </a:xfrm>
          <a:custGeom>
            <a:avLst/>
            <a:gdLst/>
            <a:ahLst/>
            <a:cxnLst/>
            <a:rect l="l" t="t" r="r" b="b"/>
            <a:pathLst>
              <a:path w="390525" h="337185">
                <a:moveTo>
                  <a:pt x="142998" y="40177"/>
                </a:moveTo>
                <a:lnTo>
                  <a:pt x="248767" y="40177"/>
                </a:lnTo>
                <a:lnTo>
                  <a:pt x="248767" y="66524"/>
                </a:lnTo>
                <a:lnTo>
                  <a:pt x="142998" y="66524"/>
                </a:lnTo>
                <a:close/>
                <a:moveTo>
                  <a:pt x="46434" y="40177"/>
                </a:moveTo>
                <a:lnTo>
                  <a:pt x="103754" y="40177"/>
                </a:lnTo>
                <a:lnTo>
                  <a:pt x="103754" y="66524"/>
                </a:lnTo>
                <a:lnTo>
                  <a:pt x="46434" y="66524"/>
                </a:lnTo>
                <a:cubicBezTo>
                  <a:pt x="36366" y="66524"/>
                  <a:pt x="28228" y="74164"/>
                  <a:pt x="28228" y="83517"/>
                </a:cubicBezTo>
                <a:lnTo>
                  <a:pt x="28228" y="129930"/>
                </a:lnTo>
                <a:lnTo>
                  <a:pt x="362251" y="129930"/>
                </a:lnTo>
                <a:lnTo>
                  <a:pt x="362251" y="83517"/>
                </a:lnTo>
                <a:cubicBezTo>
                  <a:pt x="362251" y="74120"/>
                  <a:pt x="354065" y="66524"/>
                  <a:pt x="344044" y="66524"/>
                </a:cubicBezTo>
                <a:lnTo>
                  <a:pt x="288011" y="66524"/>
                </a:lnTo>
                <a:lnTo>
                  <a:pt x="288011" y="40177"/>
                </a:lnTo>
                <a:lnTo>
                  <a:pt x="344044" y="40177"/>
                </a:lnTo>
                <a:cubicBezTo>
                  <a:pt x="369684" y="40177"/>
                  <a:pt x="390478" y="59586"/>
                  <a:pt x="390525" y="83517"/>
                </a:cubicBezTo>
                <a:lnTo>
                  <a:pt x="390525" y="293846"/>
                </a:lnTo>
                <a:cubicBezTo>
                  <a:pt x="390525" y="317689"/>
                  <a:pt x="369637" y="337185"/>
                  <a:pt x="344091" y="337185"/>
                </a:cubicBezTo>
                <a:lnTo>
                  <a:pt x="46434" y="337185"/>
                </a:lnTo>
                <a:cubicBezTo>
                  <a:pt x="20888" y="337185"/>
                  <a:pt x="0" y="317689"/>
                  <a:pt x="0" y="293846"/>
                </a:cubicBezTo>
                <a:lnTo>
                  <a:pt x="0" y="156276"/>
                </a:lnTo>
                <a:lnTo>
                  <a:pt x="0" y="129930"/>
                </a:lnTo>
                <a:lnTo>
                  <a:pt x="0" y="83517"/>
                </a:lnTo>
                <a:cubicBezTo>
                  <a:pt x="0" y="59586"/>
                  <a:pt x="20794" y="40177"/>
                  <a:pt x="46434" y="40177"/>
                </a:cubicBezTo>
                <a:close/>
                <a:moveTo>
                  <a:pt x="267548" y="0"/>
                </a:moveTo>
                <a:cubicBezTo>
                  <a:pt x="275357" y="0"/>
                  <a:pt x="281661" y="5884"/>
                  <a:pt x="281661" y="13173"/>
                </a:cubicBezTo>
                <a:lnTo>
                  <a:pt x="281661" y="94143"/>
                </a:lnTo>
                <a:cubicBezTo>
                  <a:pt x="281661" y="101432"/>
                  <a:pt x="275357" y="107360"/>
                  <a:pt x="267548" y="107360"/>
                </a:cubicBezTo>
                <a:cubicBezTo>
                  <a:pt x="259738" y="107360"/>
                  <a:pt x="253434" y="101476"/>
                  <a:pt x="253434" y="94187"/>
                </a:cubicBezTo>
                <a:lnTo>
                  <a:pt x="253434" y="13173"/>
                </a:lnTo>
                <a:cubicBezTo>
                  <a:pt x="253434" y="5884"/>
                  <a:pt x="259738" y="0"/>
                  <a:pt x="267548" y="0"/>
                </a:cubicBezTo>
                <a:close/>
                <a:moveTo>
                  <a:pt x="122930" y="0"/>
                </a:moveTo>
                <a:cubicBezTo>
                  <a:pt x="130740" y="0"/>
                  <a:pt x="137043" y="5884"/>
                  <a:pt x="137043" y="13173"/>
                </a:cubicBezTo>
                <a:lnTo>
                  <a:pt x="137043" y="94143"/>
                </a:lnTo>
                <a:cubicBezTo>
                  <a:pt x="137043" y="101432"/>
                  <a:pt x="130740" y="107360"/>
                  <a:pt x="122930" y="107360"/>
                </a:cubicBezTo>
                <a:cubicBezTo>
                  <a:pt x="115120" y="107360"/>
                  <a:pt x="108816" y="101476"/>
                  <a:pt x="108816" y="94187"/>
                </a:cubicBezTo>
                <a:lnTo>
                  <a:pt x="108816" y="13173"/>
                </a:lnTo>
                <a:cubicBezTo>
                  <a:pt x="108816" y="5884"/>
                  <a:pt x="115120" y="0"/>
                  <a:pt x="12293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Text 4"/>
          <p:cNvSpPr/>
          <p:nvPr/>
        </p:nvSpPr>
        <p:spPr>
          <a:xfrm rot="21360000">
            <a:off x="8877935" y="5248275"/>
            <a:ext cx="39052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 rot="21360000">
            <a:off x="6412230" y="5198745"/>
            <a:ext cx="1828800" cy="340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 rot="21360000">
            <a:off x="9320530" y="5200015"/>
            <a:ext cx="1899920" cy="328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Overview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9-d2r9b2pe3tpg8rchv14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609" y="0"/>
            <a:ext cx="2298391" cy="1463167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9-d2r9b2pe3tpg8rchv15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3" y="1729715"/>
            <a:ext cx="3237257" cy="45663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9-d2r9b2pe3tpg8rchv15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49" y="1729715"/>
            <a:ext cx="3237257" cy="45663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Tasks vs AI Upside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21-d2r9b39e3tpg8rchv170.png"/>
          <p:cNvPicPr>
            <a:picLocks noChangeAspect="1"/>
          </p:cNvPicPr>
          <p:nvPr/>
        </p:nvPicPr>
        <p:blipFill>
          <a:blip r:embed="rId7"/>
          <a:srcRect t="21389" b="21389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41" y="5669730"/>
            <a:ext cx="8071452" cy="458517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7842069" y="666282"/>
            <a:ext cx="3313638" cy="104961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4:58:14-d2r9b1he3tpg8rchv0g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8144676" y="237812"/>
            <a:ext cx="3313638" cy="1049616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60000">
            <a:off x="266545" y="5546266"/>
            <a:ext cx="1163958" cy="116395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87755" y="2112645"/>
            <a:ext cx="271145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Matrix Purpose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04287" y="2870633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matrix evaluates security tasks against AI suitability criteria to identify where AI can significantly enhance operations, ensuring resources are allocated to high-impact areas.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4505325" y="2112645"/>
            <a:ext cx="271145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for Evaluation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4421415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are scored on factors like high-volume data, repetitiveness, error risk, real-time needs, and time sensitivity to determine AI potential.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7804785" y="1744345"/>
            <a:ext cx="44742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 of Matrix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7721150" y="2106007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matrix helps security professionals quickly identify which tasks are best suited for AI automation and augmentation, streamlining decision-making.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3-d2r9b19e3tpg8rchv0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7907" y="5303906"/>
            <a:ext cx="1076325" cy="11620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3-d2r9b19e3tpg8rchv0d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937" y="1716070"/>
            <a:ext cx="3682303" cy="4438273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13-d2r9b19e3tpg8rchv0c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3" y="4170783"/>
            <a:ext cx="10583573" cy="1926503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3-d2r9b19e3tpg8rchv0c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3" y="2133947"/>
            <a:ext cx="10583573" cy="1926503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That Drive AI Adoption</a:t>
            </a:r>
            <a:endParaRPr lang="en-US" sz="1600" dirty="0"/>
          </a:p>
        </p:txBody>
      </p:sp>
      <p:sp>
        <p:nvSpPr>
          <p:cNvPr id="8" name="Shape 1"/>
          <p:cNvSpPr/>
          <p:nvPr/>
        </p:nvSpPr>
        <p:spPr>
          <a:xfrm>
            <a:off x="1496124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2"/>
          <p:cNvSpPr/>
          <p:nvPr/>
        </p:nvSpPr>
        <p:spPr>
          <a:xfrm>
            <a:off x="1496124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916524" y="2816949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High-Volume Data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084195" y="2400935"/>
            <a:ext cx="76174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involving large datasets, such as video surveillance or network monitoring, are ideal for AI due to its ability to process and analyze vast amounts of information quickly.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1496124" y="430793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6"/>
          <p:cNvSpPr/>
          <p:nvPr/>
        </p:nvSpPr>
        <p:spPr>
          <a:xfrm>
            <a:off x="1496124" y="430793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10000"/>
              </a:lnSpc>
            </a:pPr>
            <a:r>
              <a:rPr lang="en-US" sz="4000" dirty="0">
                <a:solidFill>
                  <a:srgbClr val="AEA4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16524" y="4946700"/>
            <a:ext cx="1747413" cy="5978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Repetitive Tasks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084195" y="4530725"/>
            <a:ext cx="761746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automating repetitive tasks like incident logging or alert triage, reducing human error and freeing up time for more complex activities.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05-d2r9av9e3tpg8rchuv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 flipH="1">
            <a:off x="3919783" y="722190"/>
            <a:ext cx="963743" cy="386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589" y="2950987"/>
            <a:ext cx="2872142" cy="2126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78425" y="4970780"/>
            <a:ext cx="6620510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AI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4:58:11-d2r9b0pe3tpg8rchv040.png"/>
          <p:cNvPicPr>
            <a:picLocks noChangeAspect="1"/>
          </p:cNvPicPr>
          <p:nvPr/>
        </p:nvPicPr>
        <p:blipFill>
          <a:blip r:embed="rId4"/>
          <a:srcRect t="33324" r="28334" b="4990"/>
          <a:stretch/>
        </p:blipFill>
        <p:spPr>
          <a:xfrm>
            <a:off x="0" y="2452914"/>
            <a:ext cx="4910499" cy="440538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4:58:06-d2r9avhe3tpg8rchuv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103" y="2380526"/>
            <a:ext cx="2320134" cy="114040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4:58:09-d2r9b09e3tpg8rchuv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718213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4:58:09-d2r9b09e3tpg8rchuv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57" y="6302181"/>
            <a:ext cx="981930" cy="1718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25-d2r9b49e3tpg8rchv1n0.png"/>
          <p:cNvPicPr>
            <a:picLocks noChangeAspect="1"/>
          </p:cNvPicPr>
          <p:nvPr/>
        </p:nvPicPr>
        <p:blipFill>
          <a:blip r:embed="rId3"/>
          <a:srcRect l="17778" r="17778"/>
          <a:stretch/>
        </p:blipFill>
        <p:spPr>
          <a:xfrm>
            <a:off x="7772400" y="752"/>
            <a:ext cx="4419602" cy="685799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23-d2r9b3pe3tpg8rchv1f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281" y="0"/>
            <a:ext cx="3968496" cy="6858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23-d2r9b3pe3tpg8rchv1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6" y="4078167"/>
            <a:ext cx="10699407" cy="2322777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23-d2r9b3pe3tpg8rchv1g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96" y="1593772"/>
            <a:ext cx="10699407" cy="2322777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823595"/>
            <a:ext cx="8152765" cy="798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Eyes on Every Camera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8-d2r9b2he3tpg8rchv1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373" y="690315"/>
            <a:ext cx="3867150" cy="63636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106805" y="1839595"/>
            <a:ext cx="45954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Threat Detection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025525" y="2156460"/>
            <a:ext cx="4890770" cy="1604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video analytics tools like BriefCam detect unusual behavior in real-time, significantly speeding up threat detection and response times.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106805" y="4316095"/>
            <a:ext cx="45954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Monitoring Effort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025525" y="4632960"/>
            <a:ext cx="4890770" cy="1604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video analysis, AI reduces the need for constant human monitoring, allowing security personnel to focus on more critical tasks.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6286500" y="1839595"/>
            <a:ext cx="45954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Accuracy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205220" y="2156460"/>
            <a:ext cx="4890770" cy="1604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minimizes false positives and negatives, ensuring that only genuine threats are flagged, thereby improving overall security.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286500" y="4316095"/>
            <a:ext cx="45954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Efficiency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205220" y="4632960"/>
            <a:ext cx="4890770" cy="1604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video surveillance systems can process and analyze footage much faster than humans, leading to significant operational savings.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4-d2r9b1he3tpg8rchv0h0.png"/>
          <p:cNvPicPr>
            <a:picLocks noChangeAspect="1"/>
          </p:cNvPicPr>
          <p:nvPr/>
        </p:nvPicPr>
        <p:blipFill>
          <a:blip r:embed="rId3"/>
          <a:srcRect l="8264" r="11149" b="2884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12-d2r9b11e3tpg8rchv0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346" y="5544836"/>
            <a:ext cx="6971899" cy="833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06-d2r9avhe3tpg8rchuv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0000">
            <a:off x="5750262" y="1691619"/>
            <a:ext cx="1396158" cy="1396158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867410"/>
            <a:ext cx="59575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Access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777875" y="2999105"/>
            <a:ext cx="585343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 Access Control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36600" y="3386455"/>
            <a:ext cx="522097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Facial recognition systems like Face++ provide secure and seamless access control, enhancing security while improving user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15-d2r9b1pe3tpg8rchv0l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91" y="1927215"/>
            <a:ext cx="3365284" cy="4298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Threat Forecasting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4:58:15-d2r9b1pe3tpg8rchv0l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75" y="1927215"/>
            <a:ext cx="3365284" cy="4298053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4:58:10-d2r9b0he3tpg8rchv0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4:58:16-d2r9b21e3tpg8rchv0p0.png"/>
          <p:cNvPicPr>
            <a:picLocks noChangeAspect="1"/>
          </p:cNvPicPr>
          <p:nvPr/>
        </p:nvPicPr>
        <p:blipFill>
          <a:blip r:embed="rId6"/>
          <a:srcRect b="52438"/>
          <a:stretch/>
        </p:blipFill>
        <p:spPr>
          <a:xfrm>
            <a:off x="802212" y="1948542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4:58:16-d2r9b21e3tpg8rchv0r0.png"/>
          <p:cNvPicPr>
            <a:picLocks noChangeAspect="1"/>
          </p:cNvPicPr>
          <p:nvPr/>
        </p:nvPicPr>
        <p:blipFill>
          <a:blip r:embed="rId7"/>
          <a:srcRect t="58628" r="27700"/>
          <a:stretch/>
        </p:blipFill>
        <p:spPr>
          <a:xfrm>
            <a:off x="802212" y="4155993"/>
            <a:ext cx="3616245" cy="20692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4:58:15-d2r9b1pe3tpg8rchv0n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29" y="5839318"/>
            <a:ext cx="8291621" cy="648559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4:58:15-d2r9b1pe3tpg8rchv0ng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75" y="1951094"/>
            <a:ext cx="3615241" cy="206672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884420" y="2470150"/>
            <a:ext cx="274066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Security Measures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804202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PredPol analyze historical data to predict potential threats, enabling security teams to take proactive measures and prevent incidents.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8453755" y="2470150"/>
            <a:ext cx="274066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Decision Making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8373571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 provide actionable insights, helping security managers allocate resources more effectively and enhance overall security posture.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Widescreen</PresentationFormat>
  <Paragraphs>161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仓耳玄三M W05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Guarding the Frontline</dc:title>
  <dc:subject>AI Guarding the Frontline</dc:subject>
  <dc:creator>Kimi</dc:creator>
  <cp:lastModifiedBy>Sean</cp:lastModifiedBy>
  <cp:revision>2</cp:revision>
  <dcterms:created xsi:type="dcterms:W3CDTF">2025-12-03T03:47:31Z</dcterms:created>
  <dcterms:modified xsi:type="dcterms:W3CDTF">2025-12-03T03:53:22Z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Guarding the Frontline","ContentProducer":"001191110108MACG2KBH8F10000","ProduceID":"d4nr4n3acc45g27796hg","ReservedCode1":"","ContentPropagator":"001191110108MACG2KBH8F20000","PropagateID":"d4nr4n3acc45g27796hg","ReservedCode2":""}</vt:lpwstr>
  </property>
</Properties>
</file>